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  <p:sldId id="266" r:id="rId5"/>
    <p:sldId id="267" r:id="rId6"/>
    <p:sldId id="269" r:id="rId7"/>
    <p:sldId id="273" r:id="rId8"/>
    <p:sldId id="275" r:id="rId9"/>
    <p:sldId id="27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88" d="100"/>
          <a:sy n="88" d="100"/>
        </p:scale>
        <p:origin x="-235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C3118-5224-4273-88E2-DCD0147DCBB8}" type="datetimeFigureOut">
              <a:rPr lang="en-US" smtClean="0"/>
              <a:t>10/24/2021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4A8E0-1211-457C-9AEC-46D4DEC2E7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80310" y="1958340"/>
            <a:ext cx="7300595" cy="2821305"/>
          </a:xfrm>
        </p:spPr>
        <p:txBody>
          <a:bodyPr>
            <a:normAutofit fontScale="90000"/>
          </a:bodyPr>
          <a:lstStyle/>
          <a:p>
            <a:r>
              <a:rPr lang="en-US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>
                <a:latin typeface="HP001 4H" panose="020B0603050302020204" charset="0"/>
                <a:cs typeface="HP001 4H" panose="020B0603050302020204" charset="0"/>
              </a:rPr>
            </a:br>
            <a:r>
              <a:rPr lang="en-US">
                <a:latin typeface="HP001 4H" panose="020B0603050302020204" charset="0"/>
                <a:cs typeface="HP001 4H" panose="020B0603050302020204" charset="0"/>
              </a:rPr>
              <a:t>Trường Chuyên Biệt</a:t>
            </a:r>
            <a:br>
              <a:rPr lang="en-US">
                <a:latin typeface="HP001 4H" panose="020B0603050302020204" charset="0"/>
                <a:cs typeface="HP001 4H" panose="020B0603050302020204" charset="0"/>
              </a:rPr>
            </a:br>
            <a:r>
              <a:rPr lang="en-US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>
                <a:latin typeface="HP001 4H" panose="020B0603050302020204" charset="0"/>
                <a:cs typeface="HP001 4H" panose="020B0603050302020204" charset="0"/>
              </a:rPr>
            </a:br>
            <a:r>
              <a:rPr lang="en-US">
                <a:latin typeface="HP001 4H" panose="020B0603050302020204" charset="0"/>
                <a:cs typeface="HP001 4H" panose="020B0603050302020204" charset="0"/>
              </a:rPr>
              <a:t> Quận 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0140" y="5093335"/>
            <a:ext cx="7623810" cy="1655445"/>
          </a:xfrm>
        </p:spPr>
        <p:txBody>
          <a:bodyPr>
            <a:normAutofit fontScale="92500" lnSpcReduction="10000"/>
          </a:bodyPr>
          <a:lstStyle/>
          <a:p>
            <a:r>
              <a:rPr lang="en-US" sz="6000">
                <a:latin typeface="HP001 4H" panose="020B0603050302020204" charset="0"/>
                <a:cs typeface="HP001 4H" panose="020B0603050302020204" charset="0"/>
              </a:rPr>
              <a:t>Chào mừng các bạn</a:t>
            </a:r>
          </a:p>
          <a:p>
            <a:r>
              <a:rPr lang="en-US" sz="6000">
                <a:latin typeface="HP001 4H" panose="020B0603050302020204" charset="0"/>
                <a:cs typeface="HP001 4H" panose="020B0603050302020204" charset="0"/>
              </a:rPr>
              <a:t> đến với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632075"/>
            <a:ext cx="10515600" cy="3545205"/>
          </a:xfrm>
        </p:spPr>
        <p:txBody>
          <a:bodyPr>
            <a:normAutofit fontScale="90000" lnSpcReduction="20000"/>
          </a:bodyPr>
          <a:lstStyle/>
          <a:p>
            <a:pPr marL="0" indent="0" algn="ctr">
              <a:buNone/>
            </a:pPr>
            <a:r>
              <a:rPr lang="en-US"/>
              <a:t>         </a:t>
            </a:r>
          </a:p>
          <a:p>
            <a:pPr marL="0" indent="0" algn="ctr">
              <a:buNone/>
            </a:pPr>
            <a:r>
              <a:rPr lang="en-US" sz="4800">
                <a:latin typeface="HP001 4H" panose="020B0603050302020204" charset="0"/>
                <a:cs typeface="HP001 4H" panose="020B0603050302020204" charset="0"/>
              </a:rPr>
              <a:t>Môn : Tự nhiên và xã hội</a:t>
            </a:r>
          </a:p>
          <a:p>
            <a:pPr marL="0" indent="0" algn="ctr">
              <a:buNone/>
            </a:pPr>
            <a:endParaRPr lang="en-US" sz="48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4800">
                <a:latin typeface="HP001 4H" panose="020B0603050302020204" charset="0"/>
                <a:cs typeface="HP001 4H" panose="020B0603050302020204" charset="0"/>
              </a:rPr>
              <a:t>      Bài : Đồ Dùng Trong Nhà </a:t>
            </a:r>
          </a:p>
          <a:p>
            <a:pPr marL="0" indent="0" algn="ctr">
              <a:buNone/>
            </a:pPr>
            <a:r>
              <a:rPr lang="en-US" sz="4800">
                <a:latin typeface="HP001 4H" panose="020B0603050302020204" charset="0"/>
                <a:cs typeface="HP001 4H" panose="020B0603050302020204" charset="0"/>
              </a:rPr>
              <a:t>  </a:t>
            </a:r>
            <a:r>
              <a:rPr lang="en-US" sz="3200">
                <a:latin typeface="HP001 4H" panose="020B0603050302020204" charset="0"/>
                <a:cs typeface="HP001 4H" panose="020B0603050302020204" charset="0"/>
              </a:rPr>
              <a:t>( T2)</a:t>
            </a:r>
          </a:p>
          <a:p>
            <a:pPr marL="0" indent="0" algn="ctr">
              <a:buNone/>
            </a:pPr>
            <a:r>
              <a:rPr lang="en-US" sz="4800">
                <a:latin typeface="HP001 4H" panose="020B0603050302020204" charset="0"/>
                <a:cs typeface="HP001 4H" panose="020B0603050302020204" charset="0"/>
              </a:rPr>
              <a:t>  </a:t>
            </a:r>
            <a:r>
              <a:rPr lang="en-US" sz="3600" i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HP001 4H" panose="020B0603050302020204" charset="0"/>
                <a:cs typeface="HP001 4H" panose="020B0603050302020204" charset="0"/>
              </a:rPr>
              <a:t>Giáo viên : Lê Thị Lan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0"/>
          <a:stretch>
            <a:fillRect/>
          </a:stretch>
        </p:blipFill>
        <p:spPr>
          <a:xfrm>
            <a:off x="2543175" y="295275"/>
            <a:ext cx="8706485" cy="581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24107" y="281341"/>
            <a:ext cx="99421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Keå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teân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caùc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ñoà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duøng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coù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theå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gay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nguy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hieåm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trong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tranh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döôùi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ñaây</a:t>
            </a:r>
            <a:endParaRPr lang="en-US" sz="2400" b="1" dirty="0">
              <a:latin typeface="VNI-Avo" pitchFamily="2" charset="0"/>
              <a:cs typeface="Lato" panose="020F050202020403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099" y="1504059"/>
            <a:ext cx="6878892" cy="51433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945" y="3031740"/>
            <a:ext cx="1819699" cy="79451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0600" y="2606728"/>
            <a:ext cx="349323" cy="5346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645" y="2874067"/>
            <a:ext cx="397637" cy="4771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096" y="5040514"/>
            <a:ext cx="801848" cy="4497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9548" y="5253989"/>
            <a:ext cx="1284669" cy="7191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7802" y="1649691"/>
            <a:ext cx="1134756" cy="82955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224107" y="281341"/>
            <a:ext cx="97177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Ñeå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an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toaøn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,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chuùng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ta can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laøm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gì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khi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söû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duïng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caùc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ñoà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duøng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 </a:t>
            </a:r>
            <a:r>
              <a:rPr lang="en-US" sz="2400" b="1" dirty="0" err="1" smtClean="0">
                <a:latin typeface="VNI-Avo" pitchFamily="2" charset="0"/>
                <a:cs typeface="Lato" panose="020F0502020204030203" pitchFamily="34" charset="0"/>
              </a:rPr>
              <a:t>ñoù</a:t>
            </a:r>
            <a:r>
              <a:rPr lang="en-US" sz="2400" b="1" dirty="0" smtClean="0">
                <a:latin typeface="VNI-Avo" pitchFamily="2" charset="0"/>
                <a:cs typeface="Lato" panose="020F0502020204030203" pitchFamily="34" charset="0"/>
              </a:rPr>
              <a:t>.</a:t>
            </a:r>
            <a:endParaRPr lang="en-US" sz="2400" b="1" dirty="0">
              <a:latin typeface="VNI-Avo" pitchFamily="2" charset="0"/>
              <a:cs typeface="Lato" panose="020F0502020204030203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55" y="105238"/>
            <a:ext cx="819838" cy="812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04872" y="146339"/>
            <a:ext cx="52859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Em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sẽ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khuyên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bạn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điều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gì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trong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tình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huống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đó</a:t>
            </a:r>
            <a:endParaRPr lang="en-US" sz="2000" b="1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30" y="892843"/>
            <a:ext cx="5930046" cy="55028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30" y="833894"/>
            <a:ext cx="6092377" cy="56713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130" y="833894"/>
            <a:ext cx="5996702" cy="5653444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4750130" y="-204836"/>
            <a:ext cx="5996702" cy="6751123"/>
            <a:chOff x="9106388" y="2037816"/>
            <a:chExt cx="2829580" cy="317683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6388" y="2498866"/>
              <a:ext cx="2829580" cy="2715789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4592" y="2037816"/>
              <a:ext cx="1988992" cy="9221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930" y="0"/>
            <a:ext cx="698942" cy="6927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003" y="881870"/>
            <a:ext cx="5865060" cy="56821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53935" y="170011"/>
            <a:ext cx="55136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Chuyện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gì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có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thể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xảy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ra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với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các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bạn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trong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  <a:cs typeface="Lato" panose="020F0502020204030203" pitchFamily="34" charset="0"/>
              </a:rPr>
              <a:t>tranh</a:t>
            </a:r>
            <a:r>
              <a:rPr lang="en-US" sz="2000" b="1" dirty="0" smtClean="0">
                <a:latin typeface="Lato" panose="020F0502020204030203" pitchFamily="34" charset="0"/>
                <a:cs typeface="Lato" panose="020F0502020204030203" pitchFamily="34" charset="0"/>
              </a:rPr>
              <a:t>.</a:t>
            </a:r>
            <a:endParaRPr lang="en-US" sz="2000" b="1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0149" y="1396135"/>
            <a:ext cx="5400913" cy="518371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93" y="61216"/>
            <a:ext cx="698942" cy="6927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015" y="983128"/>
            <a:ext cx="5769048" cy="5596724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4212091" y="-85456"/>
            <a:ext cx="6685808" cy="6665308"/>
            <a:chOff x="9106388" y="2037816"/>
            <a:chExt cx="2829580" cy="317683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06388" y="2498866"/>
              <a:ext cx="2829580" cy="271578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34592" y="2037816"/>
              <a:ext cx="1988992" cy="9221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40191" y="345049"/>
            <a:ext cx="50610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Lato" panose="020F0502020204030203" pitchFamily="34" charset="0"/>
              </a:rPr>
              <a:t>Em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cần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làm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gì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trong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tình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huống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sau</a:t>
            </a:r>
            <a:r>
              <a:rPr lang="en-US" sz="2000" b="1" dirty="0" smtClean="0">
                <a:latin typeface="Lato" panose="020F0502020204030203" pitchFamily="34" charset="0"/>
              </a:rPr>
              <a:t>? </a:t>
            </a:r>
            <a:r>
              <a:rPr lang="en-US" sz="2000" b="1" dirty="0" err="1" smtClean="0">
                <a:latin typeface="Lato" panose="020F0502020204030203" pitchFamily="34" charset="0"/>
              </a:rPr>
              <a:t>Vì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sao</a:t>
            </a:r>
            <a:r>
              <a:rPr lang="en-US" sz="2000" b="1" dirty="0" smtClean="0">
                <a:latin typeface="Lato" panose="020F0502020204030203" pitchFamily="34" charset="0"/>
              </a:rPr>
              <a:t>?</a:t>
            </a:r>
            <a:endParaRPr lang="en-US" sz="2000" b="1" dirty="0">
              <a:latin typeface="Lato" panose="020F0502020204030203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398" y="745159"/>
            <a:ext cx="11723588" cy="56744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4" y="172397"/>
            <a:ext cx="752907" cy="7454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71843" y="285673"/>
            <a:ext cx="4413476" cy="3107866"/>
            <a:chOff x="4463669" y="1947792"/>
            <a:chExt cx="3124907" cy="2279905"/>
          </a:xfrm>
        </p:grpSpPr>
        <p:sp>
          <p:nvSpPr>
            <p:cNvPr id="3" name="Cloud Callout 2"/>
            <p:cNvSpPr/>
            <p:nvPr/>
          </p:nvSpPr>
          <p:spPr>
            <a:xfrm>
              <a:off x="4463669" y="2123090"/>
              <a:ext cx="3124907" cy="1836166"/>
            </a:xfrm>
            <a:prstGeom prst="cloudCallout">
              <a:avLst>
                <a:gd name="adj1" fmla="val -40948"/>
                <a:gd name="adj2" fmla="val 72422"/>
              </a:avLst>
            </a:prstGeom>
            <a:ln w="19050">
              <a:solidFill>
                <a:srgbClr val="19A0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15849" y="1947792"/>
              <a:ext cx="2921899" cy="2279905"/>
            </a:xfrm>
            <a:prstGeom prst="rect">
              <a:avLst/>
            </a:prstGeom>
          </p:spPr>
        </p:pic>
      </p:grpSp>
      <p:grpSp>
        <p:nvGrpSpPr>
          <p:cNvPr id="11" name="Group 10"/>
          <p:cNvGrpSpPr/>
          <p:nvPr/>
        </p:nvGrpSpPr>
        <p:grpSpPr>
          <a:xfrm>
            <a:off x="1574891" y="858435"/>
            <a:ext cx="4161142" cy="2814976"/>
            <a:chOff x="4671059" y="2964255"/>
            <a:chExt cx="3520834" cy="2248789"/>
          </a:xfrm>
        </p:grpSpPr>
        <p:sp>
          <p:nvSpPr>
            <p:cNvPr id="9" name="Cloud Callout 8"/>
            <p:cNvSpPr/>
            <p:nvPr/>
          </p:nvSpPr>
          <p:spPr>
            <a:xfrm>
              <a:off x="4671059" y="3131829"/>
              <a:ext cx="3520834" cy="1913640"/>
            </a:xfrm>
            <a:prstGeom prst="cloudCallout">
              <a:avLst>
                <a:gd name="adj1" fmla="val 67240"/>
                <a:gd name="adj2" fmla="val 34544"/>
              </a:avLst>
            </a:prstGeom>
            <a:ln w="19050">
              <a:solidFill>
                <a:srgbClr val="19A0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37871" y="2964255"/>
              <a:ext cx="3254022" cy="2248789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2434443" y="3548013"/>
            <a:ext cx="4738254" cy="2935914"/>
            <a:chOff x="4854804" y="3130942"/>
            <a:chExt cx="3756245" cy="2118544"/>
          </a:xfrm>
        </p:grpSpPr>
        <p:sp>
          <p:nvSpPr>
            <p:cNvPr id="12" name="Cloud Callout 11"/>
            <p:cNvSpPr/>
            <p:nvPr/>
          </p:nvSpPr>
          <p:spPr>
            <a:xfrm>
              <a:off x="4854804" y="3130943"/>
              <a:ext cx="3525625" cy="2034946"/>
            </a:xfrm>
            <a:prstGeom prst="cloudCallout">
              <a:avLst>
                <a:gd name="adj1" fmla="val 66540"/>
                <a:gd name="adj2" fmla="val -31059"/>
              </a:avLst>
            </a:prstGeom>
            <a:ln w="19050">
              <a:solidFill>
                <a:srgbClr val="19A0B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52201" y="3130942"/>
              <a:ext cx="3558848" cy="2118544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994260" y="285672"/>
            <a:ext cx="25715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Lato" panose="020F0502020204030203" pitchFamily="34" charset="0"/>
              </a:rPr>
              <a:t>Những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điều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cần</a:t>
            </a:r>
            <a:r>
              <a:rPr lang="en-US" sz="2000" b="1" dirty="0" smtClean="0">
                <a:latin typeface="Lato" panose="020F0502020204030203" pitchFamily="34" charset="0"/>
              </a:rPr>
              <a:t> </a:t>
            </a:r>
            <a:r>
              <a:rPr lang="en-US" sz="2000" b="1" dirty="0" err="1" smtClean="0">
                <a:latin typeface="Lato" panose="020F0502020204030203" pitchFamily="34" charset="0"/>
              </a:rPr>
              <a:t>lưu</a:t>
            </a:r>
            <a:r>
              <a:rPr lang="en-US" sz="2000" b="1" dirty="0" smtClean="0">
                <a:latin typeface="Lato" panose="020F0502020204030203" pitchFamily="34" charset="0"/>
              </a:rPr>
              <a:t> ý</a:t>
            </a:r>
            <a:endParaRPr lang="en-US" sz="2000" b="1" dirty="0">
              <a:latin typeface="Lato" panose="020F0502020204030203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4" y="113020"/>
            <a:ext cx="752907" cy="74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710815" y="1503680"/>
            <a:ext cx="6205855" cy="44342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Cảm ơn các bạn !</a:t>
            </a:r>
          </a:p>
          <a:p>
            <a:pPr algn="ctr"/>
            <a:r>
              <a:rPr lang="en-US" sz="6000" b="1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Hẹn gặp lại các bài trong bài học tiếp theo</a:t>
            </a: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120</Words>
  <Application>Microsoft Office PowerPoint</Application>
  <PresentationFormat>Custom</PresentationFormat>
  <Paragraphs>17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Trường Chuyên Biệt   Quận 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Nghĩa, Huỳnh Trung</dc:creator>
  <cp:lastModifiedBy>ASUS</cp:lastModifiedBy>
  <cp:revision>18</cp:revision>
  <dcterms:created xsi:type="dcterms:W3CDTF">2021-09-30T02:23:00Z</dcterms:created>
  <dcterms:modified xsi:type="dcterms:W3CDTF">2021-10-24T14:12:28Z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